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4"/>
  </p:notesMasterIdLst>
  <p:handoutMasterIdLst>
    <p:handoutMasterId r:id="rId15"/>
  </p:handoutMasterIdLst>
  <p:sldIdLst>
    <p:sldId id="256" r:id="rId5"/>
    <p:sldId id="776" r:id="rId6"/>
    <p:sldId id="785" r:id="rId7"/>
    <p:sldId id="842" r:id="rId8"/>
    <p:sldId id="849" r:id="rId9"/>
    <p:sldId id="850" r:id="rId10"/>
    <p:sldId id="851" r:id="rId11"/>
    <p:sldId id="852" r:id="rId12"/>
    <p:sldId id="784" r:id="rId13"/>
  </p:sldIdLst>
  <p:sldSz cx="9144000" cy="6858000" type="screen4x3"/>
  <p:notesSz cx="9928225" cy="6797675"/>
  <p:custDataLst>
    <p:tags r:id="rId1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69862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009044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110222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414042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913265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3.jpeg"/><Relationship Id="rId4" Type="http://schemas.openxmlformats.org/officeDocument/2006/relationships/slide" Target="../slides/slide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804248" y="620688"/>
            <a:ext cx="108012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Assessment</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19" y="620688"/>
            <a:ext cx="213472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P7.1 – Self Reflective Review</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4716016" y="620688"/>
            <a:ext cx="2052227"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M3.1 </a:t>
            </a:r>
            <a:r>
              <a:rPr lang="en-GB" sz="1200" b="1" dirty="0" smtClean="0">
                <a:latin typeface="Arial" panose="020B0604020202020204" pitchFamily="34" charset="0"/>
                <a:cs typeface="Arial" panose="020B0604020202020204" pitchFamily="34" charset="0"/>
              </a:rPr>
              <a:t>– </a:t>
            </a:r>
            <a:r>
              <a:rPr lang="en-GB" sz="1200" b="1" dirty="0" smtClean="0">
                <a:latin typeface="Arial" panose="020B0604020202020204" pitchFamily="34" charset="0"/>
                <a:cs typeface="Arial" panose="020B0604020202020204" pitchFamily="34" charset="0"/>
              </a:rPr>
              <a:t>Review Discussion</a:t>
            </a:r>
            <a:endParaRPr lang="en-GB" sz="12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6" action="ppaction://hlinksldjump"/>
          </p:cNvPr>
          <p:cNvSpPr/>
          <p:nvPr userDrawn="1"/>
        </p:nvSpPr>
        <p:spPr>
          <a:xfrm>
            <a:off x="2303748" y="620688"/>
            <a:ext cx="237626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P7.2 – Communication Review</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LO6 - Review your own performance when organising a business event</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92771"/>
          </a:xfrm>
          <a:prstGeom prst="rect">
            <a:avLst/>
          </a:prstGeom>
          <a:noFill/>
        </p:spPr>
        <p:txBody>
          <a:bodyPr wrap="square" rtlCol="0">
            <a:spAutoFit/>
          </a:bodyPr>
          <a:lstStyle/>
          <a:p>
            <a:pPr algn="r"/>
            <a:r>
              <a:rPr lang="en-GB" sz="2800" b="1" dirty="0"/>
              <a:t>OCR Level 02 – Cambridge Technical</a:t>
            </a:r>
          </a:p>
          <a:p>
            <a:pPr algn="r"/>
            <a:r>
              <a:rPr lang="en-GB" sz="2800" dirty="0"/>
              <a:t> </a:t>
            </a:r>
            <a:r>
              <a:rPr lang="en-GB" sz="2000" b="1" dirty="0"/>
              <a:t>Unit 07 – Support the Organisation </a:t>
            </a:r>
            <a:br>
              <a:rPr lang="en-GB" sz="2000" b="1" dirty="0"/>
            </a:br>
            <a:r>
              <a:rPr lang="en-GB" sz="2000" b="1" dirty="0"/>
              <a:t>of a Business Event</a:t>
            </a:r>
          </a:p>
          <a:p>
            <a:pPr algn="r"/>
            <a:r>
              <a:rPr lang="en-GB" sz="2800" b="1" dirty="0">
                <a:solidFill>
                  <a:schemeClr val="tx1">
                    <a:lumMod val="50000"/>
                    <a:lumOff val="50000"/>
                  </a:schemeClr>
                </a:solidFill>
              </a:rPr>
              <a:t>2016 Specification - J/617/0728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6" name="Picture 2" descr="Image result for event planning project review"/>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28"/>
          <a:stretch/>
        </p:blipFill>
        <p:spPr bwMode="auto">
          <a:xfrm>
            <a:off x="3332244" y="2024913"/>
            <a:ext cx="5632244" cy="31322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768633926"/>
              </p:ext>
            </p:extLst>
          </p:nvPr>
        </p:nvGraphicFramePr>
        <p:xfrm>
          <a:off x="251520" y="1052736"/>
          <a:ext cx="8640960" cy="5550408"/>
        </p:xfrm>
        <a:graphic>
          <a:graphicData uri="http://schemas.openxmlformats.org/drawingml/2006/table">
            <a:tbl>
              <a:tblPr firstRow="1" bandRow="1">
                <a:tableStyleId>{B301B821-A1FF-4177-AEE7-76D212191A09}</a:tableStyleId>
              </a:tblPr>
              <a:tblGrid>
                <a:gridCol w="1944216"/>
                <a:gridCol w="2448272"/>
                <a:gridCol w="2016224"/>
                <a:gridCol w="2232248"/>
              </a:tblGrid>
              <a:tr h="202312">
                <a:tc>
                  <a:txBody>
                    <a:bodyPr/>
                    <a:lstStyle/>
                    <a:p>
                      <a:pPr algn="ctr"/>
                      <a:r>
                        <a:rPr lang="en-GB" sz="1020" dirty="0" smtClean="0"/>
                        <a:t>The Learner will</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Pass</a:t>
                      </a:r>
                    </a:p>
                    <a:p>
                      <a:pPr algn="l"/>
                      <a:r>
                        <a:rPr lang="en-US" sz="1020" dirty="0" smtClean="0"/>
                        <a:t>The assessment criteria are the Pass requirements for this unit.</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Merit</a:t>
                      </a:r>
                    </a:p>
                    <a:p>
                      <a:pPr algn="l"/>
                      <a:r>
                        <a:rPr lang="en-US" sz="1020" dirty="0" smtClean="0"/>
                        <a:t>To achieve a Merit the evidence must show that, in addition to the Pass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Distinction</a:t>
                      </a:r>
                    </a:p>
                    <a:p>
                      <a:pPr algn="l"/>
                      <a:r>
                        <a:rPr lang="en-US" sz="1020" dirty="0" smtClean="0"/>
                        <a:t>To achieve a Distinction the evidence must show that, in addition to the Pass and Merit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294">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identify resources needed to support the organisation of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P1: Identify the resources they need to source to aid the organisation of an event and any relevant constraints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1912">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source event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P2: Investigate sources that can provide the resources required for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M1: Identify a range of sources for their resource, including the advantages and disadvantages of each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best-practice process for others for future booking/arranging of resources, including recommendations for the prevention of issues, based on a review of own experience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rowSpan="2">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make and confirm event arrangements with relevant parties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P3: Arrange for production of, or book, the required resources with their chosen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P4: Communicate the arrangements for an event to relevant parties,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inform other team members of progress against the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P5: Create a progress report and share it with the event organisation team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M2: Update their report showing dependencies between own tasks and those of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plan to prevent problems with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P6: Take steps to mitigate the likelihood of problems occurring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D2: Assess the most likely problems and produce a contingency plan to address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6. Review your own performance when organising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P7: Review own performance in supporting the organisation of an event, identifying strengths and areas for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M3: Share and discuss own self-assessment with a colleague to seek their opinions and confirm areas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693866"/>
          </a:xfrm>
          <a:prstGeom prst="rect">
            <a:avLst/>
          </a:prstGeom>
        </p:spPr>
        <p:txBody>
          <a:bodyPr wrap="square">
            <a:spAutoFit/>
          </a:bodyPr>
          <a:lstStyle/>
          <a:p>
            <a:pPr marL="354013" indent="-354013">
              <a:buClr>
                <a:schemeClr val="accent1">
                  <a:lumMod val="75000"/>
                </a:schemeClr>
              </a:buClr>
              <a:buSzPct val="68000"/>
              <a:buFontTx/>
              <a:buChar char="►"/>
            </a:pPr>
            <a:r>
              <a:rPr lang="en-US" sz="2600" dirty="0" smtClean="0">
                <a:latin typeface="Arial" panose="020B0604020202020204" pitchFamily="34" charset="0"/>
                <a:cs typeface="Arial" panose="020B0604020202020204" pitchFamily="34" charset="0"/>
              </a:rPr>
              <a:t>For </a:t>
            </a:r>
            <a:r>
              <a:rPr lang="en-US" sz="2600" b="1" dirty="0">
                <a:latin typeface="Arial" panose="020B0604020202020204" pitchFamily="34" charset="0"/>
                <a:cs typeface="Arial" panose="020B0604020202020204" pitchFamily="34" charset="0"/>
              </a:rPr>
              <a:t>P7</a:t>
            </a:r>
            <a:r>
              <a:rPr lang="en-US" sz="2600" dirty="0">
                <a:latin typeface="Arial" panose="020B0604020202020204" pitchFamily="34" charset="0"/>
                <a:cs typeface="Arial" panose="020B0604020202020204" pitchFamily="34" charset="0"/>
              </a:rPr>
              <a:t>, learners should review their own performance in supporting the organisation of the event, identifying their own strengths and areas for development (in line with the Teaching Content for LO6). In considering what went well and what did not go so well, they should also consider what they might do differently in the future. </a:t>
            </a:r>
            <a:endParaRPr lang="en-US" sz="2600" dirty="0" smtClean="0">
              <a:latin typeface="Arial" panose="020B0604020202020204" pitchFamily="34" charset="0"/>
              <a:cs typeface="Arial" panose="020B0604020202020204" pitchFamily="34" charset="0"/>
            </a:endParaRPr>
          </a:p>
          <a:p>
            <a:pPr marL="354013" indent="-354013">
              <a:buClr>
                <a:schemeClr val="accent1">
                  <a:lumMod val="75000"/>
                </a:schemeClr>
              </a:buClr>
              <a:buSzPct val="68000"/>
              <a:buFontTx/>
              <a:buChar char="►"/>
            </a:pPr>
            <a:r>
              <a:rPr lang="en-US" sz="2600" dirty="0" smtClean="0">
                <a:latin typeface="Arial" panose="020B0604020202020204" pitchFamily="34" charset="0"/>
                <a:cs typeface="Arial" panose="020B0604020202020204" pitchFamily="34" charset="0"/>
              </a:rPr>
              <a:t>For </a:t>
            </a:r>
            <a:r>
              <a:rPr lang="en-US" sz="2600" b="1" dirty="0">
                <a:latin typeface="Arial" panose="020B0604020202020204" pitchFamily="34" charset="0"/>
                <a:cs typeface="Arial" panose="020B0604020202020204" pitchFamily="34" charset="0"/>
              </a:rPr>
              <a:t>M3</a:t>
            </a:r>
            <a:r>
              <a:rPr lang="en-US" sz="2600" dirty="0">
                <a:latin typeface="Arial" panose="020B0604020202020204" pitchFamily="34" charset="0"/>
                <a:cs typeface="Arial" panose="020B0604020202020204" pitchFamily="34" charset="0"/>
              </a:rPr>
              <a:t> they should have a face-to-face discussion with a colleague about their own self-assessment, to confirm areas for improvement and to evidence that they can employ those face-to-face and feedback acceptance skills first developed in the communications unit, in a different context. Evidence for this criterion should include records of the conversation (e.g. video evidence, notes etc.).</a:t>
            </a:r>
            <a:endParaRPr lang="en-GB" sz="2600"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a:t>Assessment Criterion P2, M1</a:t>
            </a:r>
            <a:endParaRPr lang="en-GB" sz="8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Assignment Scenario</a:t>
            </a:r>
            <a:endParaRPr lang="en-GB" b="1" dirty="0" smtClean="0"/>
          </a:p>
        </p:txBody>
      </p:sp>
      <p:sp>
        <p:nvSpPr>
          <p:cNvPr id="2" name="Rectangle 1"/>
          <p:cNvSpPr/>
          <p:nvPr/>
        </p:nvSpPr>
        <p:spPr>
          <a:xfrm>
            <a:off x="179512" y="1052736"/>
            <a:ext cx="8654642" cy="5693866"/>
          </a:xfrm>
          <a:prstGeom prst="rect">
            <a:avLst/>
          </a:prstGeom>
        </p:spPr>
        <p:txBody>
          <a:bodyPr wrap="square">
            <a:spAutoFit/>
          </a:bodyPr>
          <a:lstStyle/>
          <a:p>
            <a:pPr>
              <a:buClr>
                <a:srgbClr val="7030A0"/>
              </a:buClr>
            </a:pPr>
            <a:r>
              <a:rPr lang="en-US" sz="1400" b="1" dirty="0"/>
              <a:t>Supporting an event</a:t>
            </a:r>
          </a:p>
          <a:p>
            <a:pPr marL="354013" indent="-354013">
              <a:buClr>
                <a:srgbClr val="7030A0"/>
              </a:buClr>
              <a:buFont typeface="Wingdings 3" panose="05040102010807070707" pitchFamily="18" charset="2"/>
              <a:buChar char=""/>
            </a:pPr>
            <a:r>
              <a:rPr lang="en-US" sz="1400" dirty="0"/>
              <a:t>Most organisations need to run an event from time to time and so supporting the organisation of an event is an undertaking that most people working within a business administration role will encounter.</a:t>
            </a:r>
          </a:p>
          <a:p>
            <a:pPr marL="354013" indent="-354013">
              <a:buClr>
                <a:srgbClr val="7030A0"/>
              </a:buClr>
              <a:buFont typeface="Wingdings 3" panose="05040102010807070707" pitchFamily="18" charset="2"/>
              <a:buChar char=""/>
            </a:pPr>
            <a:r>
              <a:rPr lang="en-US" sz="1400" dirty="0"/>
              <a:t>Your school/college operates a number of events throughout the year. The Senior Leadership Team (SLT) is aware that you have been studying Business Events as part of your Cambridge Technical course and has asked you to demonstrate what you have learnt throughout your study of this qualification by working as part of a team to support the organisation of an event at your school/college.</a:t>
            </a:r>
          </a:p>
          <a:p>
            <a:pPr marL="354013" indent="-354013">
              <a:buClr>
                <a:srgbClr val="7030A0"/>
              </a:buClr>
              <a:buFont typeface="Wingdings 3" panose="05040102010807070707" pitchFamily="18" charset="2"/>
              <a:buChar char=""/>
            </a:pPr>
            <a:r>
              <a:rPr lang="en-US" sz="1400" dirty="0"/>
              <a:t>The event must be agreed in advance with your tutor and SLT to ensure that it meets the requirements of this unit. Possible events may include:</a:t>
            </a:r>
          </a:p>
          <a:p>
            <a:pPr marL="811213" lvl="1" indent="-354013">
              <a:buClr>
                <a:srgbClr val="7030A0"/>
              </a:buClr>
              <a:buFont typeface="Wingdings" panose="05000000000000000000" pitchFamily="2" charset="2"/>
              <a:buChar char="§"/>
              <a:tabLst>
                <a:tab pos="4300538" algn="l"/>
              </a:tabLst>
            </a:pPr>
            <a:r>
              <a:rPr lang="en-US" sz="1400" dirty="0"/>
              <a:t>Christmas </a:t>
            </a:r>
            <a:r>
              <a:rPr lang="en-US" sz="1400" dirty="0" smtClean="0"/>
              <a:t>concert	●  Outdoor </a:t>
            </a:r>
            <a:r>
              <a:rPr lang="en-US" sz="1400" dirty="0"/>
              <a:t>summer music event</a:t>
            </a:r>
          </a:p>
          <a:p>
            <a:pPr marL="811213" lvl="1" indent="-354013">
              <a:buClr>
                <a:srgbClr val="7030A0"/>
              </a:buClr>
              <a:buFont typeface="Wingdings" panose="05000000000000000000" pitchFamily="2" charset="2"/>
              <a:buChar char="§"/>
              <a:tabLst>
                <a:tab pos="4300538" algn="l"/>
              </a:tabLst>
            </a:pPr>
            <a:r>
              <a:rPr lang="en-US" sz="1400" dirty="0" smtClean="0"/>
              <a:t>Drama production	●  Careers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Regional </a:t>
            </a:r>
            <a:r>
              <a:rPr lang="en-US" sz="1400" dirty="0"/>
              <a:t>schools network </a:t>
            </a:r>
            <a:r>
              <a:rPr lang="en-US" sz="1400" dirty="0" smtClean="0"/>
              <a:t>event	●  Science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Host </a:t>
            </a:r>
            <a:r>
              <a:rPr lang="en-US" sz="1400" dirty="0"/>
              <a:t>an event for local feeder primary school pupils as part of their ‘moving up’ preparation</a:t>
            </a:r>
          </a:p>
          <a:p>
            <a:pPr marL="811213" lvl="1" indent="-354013">
              <a:buClr>
                <a:srgbClr val="7030A0"/>
              </a:buClr>
              <a:buFont typeface="Wingdings" panose="05000000000000000000" pitchFamily="2" charset="2"/>
              <a:buChar char="§"/>
              <a:tabLst>
                <a:tab pos="4300538" algn="l"/>
              </a:tabLst>
            </a:pPr>
            <a:r>
              <a:rPr lang="en-US" sz="1400" dirty="0" smtClean="0"/>
              <a:t>Sports day	●  End </a:t>
            </a:r>
            <a:r>
              <a:rPr lang="en-US" sz="1400" dirty="0"/>
              <a:t>of year art show</a:t>
            </a:r>
          </a:p>
          <a:p>
            <a:pPr marL="811213" lvl="1" indent="-354013">
              <a:buClr>
                <a:srgbClr val="7030A0"/>
              </a:buClr>
              <a:buFont typeface="Wingdings" panose="05000000000000000000" pitchFamily="2" charset="2"/>
              <a:buChar char="§"/>
              <a:tabLst>
                <a:tab pos="4300538" algn="l"/>
              </a:tabLst>
            </a:pPr>
            <a:r>
              <a:rPr lang="en-US" sz="1400" dirty="0" smtClean="0"/>
              <a:t>Curriculum enterprise day for another year group</a:t>
            </a:r>
          </a:p>
          <a:p>
            <a:pPr marL="354013" indent="-354013">
              <a:buClr>
                <a:srgbClr val="7030A0"/>
              </a:buClr>
              <a:buFont typeface="Wingdings 3" panose="05040102010807070707" pitchFamily="18" charset="2"/>
              <a:buChar char=""/>
            </a:pPr>
            <a:r>
              <a:rPr lang="en-US" sz="1400" dirty="0" smtClean="0"/>
              <a:t>You </a:t>
            </a:r>
            <a:r>
              <a:rPr lang="en-US" sz="1400" dirty="0"/>
              <a:t>will need to work as part of a team, so responsibilities and tasks must be divided as equally as possible. You will be responsible for a specific aspect of the event organisation and the work that you produce will illustrate your individual role.</a:t>
            </a:r>
          </a:p>
          <a:p>
            <a:pPr marL="354013" indent="-354013">
              <a:buClr>
                <a:srgbClr val="7030A0"/>
              </a:buClr>
              <a:buFont typeface="Wingdings 3" panose="05040102010807070707" pitchFamily="18" charset="2"/>
              <a:buChar char=""/>
            </a:pPr>
            <a:r>
              <a:rPr lang="en-US" sz="1400" dirty="0"/>
              <a:t>The team will need to identify and source the resources required to run the event. You will support the production of the event materials and communicate effectively with all relevant parties. During your event preparations you will need to keep the other members of your team informed of your progress and support solutions to any problems that may be encountered to ensure that the event is a success. During the event you will support its running by taking a hands-on role. It is recommended that you keep a diary.</a:t>
            </a:r>
          </a:p>
          <a:p>
            <a:pPr marL="354013" indent="-354013">
              <a:buClr>
                <a:srgbClr val="7030A0"/>
              </a:buClr>
              <a:buFont typeface="Wingdings 3" panose="05040102010807070707" pitchFamily="18" charset="2"/>
              <a:buChar char=""/>
            </a:pPr>
            <a:r>
              <a:rPr lang="en-US" sz="1400" dirty="0"/>
              <a:t>After the event you will review your own performance so you can identify strengths and areas for improvement.</a:t>
            </a:r>
            <a:endParaRPr lang="en-US" sz="1400" dirty="0" smtClean="0"/>
          </a:p>
        </p:txBody>
      </p:sp>
    </p:spTree>
    <p:extLst>
      <p:ext uri="{BB962C8B-B14F-4D97-AF65-F5344CB8AC3E}">
        <p14:creationId xmlns:p14="http://schemas.microsoft.com/office/powerpoint/2010/main" val="35488359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P7 </a:t>
            </a:r>
            <a:r>
              <a:rPr lang="en-GB" sz="3800" dirty="0" smtClean="0"/>
              <a:t>– Organisation Event Resources</a:t>
            </a:r>
            <a:endParaRPr lang="en-GB" sz="3800" b="1" dirty="0" smtClean="0"/>
          </a:p>
        </p:txBody>
      </p:sp>
      <p:sp>
        <p:nvSpPr>
          <p:cNvPr id="2" name="Rectangle 1"/>
          <p:cNvSpPr/>
          <p:nvPr/>
        </p:nvSpPr>
        <p:spPr>
          <a:xfrm>
            <a:off x="208675" y="1052736"/>
            <a:ext cx="8654642" cy="5262979"/>
          </a:xfrm>
          <a:prstGeom prst="rect">
            <a:avLst/>
          </a:prstGeom>
        </p:spPr>
        <p:txBody>
          <a:bodyPr wrap="square" numCol="1" spcCol="72000">
            <a:spAutoFit/>
          </a:bodyPr>
          <a:lstStyle/>
          <a:p>
            <a:r>
              <a:rPr lang="en-US" sz="2800" dirty="0" smtClean="0"/>
              <a:t>6.1 </a:t>
            </a:r>
            <a:r>
              <a:rPr lang="en-US" sz="2800" dirty="0"/>
              <a:t>Methods for reviewing own performance i.e. </a:t>
            </a:r>
          </a:p>
          <a:p>
            <a:pPr marL="457200" indent="-457200">
              <a:buFont typeface="Wingdings" panose="05000000000000000000" pitchFamily="2" charset="2"/>
              <a:buChar char="§"/>
            </a:pPr>
            <a:r>
              <a:rPr lang="en-US" sz="2800" dirty="0" smtClean="0"/>
              <a:t>self-assessment </a:t>
            </a:r>
            <a:r>
              <a:rPr lang="en-US" sz="2800" dirty="0"/>
              <a:t>(e.g. effectiveness of own performance, effectiveness of contingency plan) </a:t>
            </a:r>
          </a:p>
          <a:p>
            <a:pPr marL="457200" indent="-457200">
              <a:buFont typeface="Wingdings" panose="05000000000000000000" pitchFamily="2" charset="2"/>
              <a:buChar char="§"/>
            </a:pPr>
            <a:r>
              <a:rPr lang="en-US" sz="2800" dirty="0" smtClean="0"/>
              <a:t>lessons </a:t>
            </a:r>
            <a:r>
              <a:rPr lang="en-US" sz="2800" dirty="0"/>
              <a:t>learnt (e.g. what did I do well?, what could I improve?) </a:t>
            </a:r>
            <a:endParaRPr lang="en-GB" sz="2800" dirty="0"/>
          </a:p>
          <a:p>
            <a:r>
              <a:rPr lang="en-US" sz="2800" dirty="0"/>
              <a:t>6.2 Considerations for review i.e. </a:t>
            </a:r>
          </a:p>
          <a:p>
            <a:pPr marL="457200" indent="-457200">
              <a:buFont typeface="Wingdings" panose="05000000000000000000" pitchFamily="2" charset="2"/>
              <a:buChar char="§"/>
            </a:pPr>
            <a:r>
              <a:rPr lang="en-GB" sz="2800" dirty="0" smtClean="0"/>
              <a:t>communication </a:t>
            </a:r>
            <a:r>
              <a:rPr lang="en-GB" sz="2800" dirty="0"/>
              <a:t>skills (e.g. professionalism of communications, communication channels used) </a:t>
            </a:r>
          </a:p>
          <a:p>
            <a:pPr marL="457200" indent="-457200">
              <a:buFont typeface="Wingdings" panose="05000000000000000000" pitchFamily="2" charset="2"/>
              <a:buChar char="§"/>
            </a:pPr>
            <a:r>
              <a:rPr lang="en-GB" sz="2800" dirty="0" smtClean="0"/>
              <a:t>organisational </a:t>
            </a:r>
            <a:r>
              <a:rPr lang="en-GB" sz="2800" dirty="0"/>
              <a:t>skills </a:t>
            </a:r>
          </a:p>
          <a:p>
            <a:pPr marL="457200" indent="-457200">
              <a:buFont typeface="Wingdings" panose="05000000000000000000" pitchFamily="2" charset="2"/>
              <a:buChar char="§"/>
            </a:pPr>
            <a:r>
              <a:rPr lang="en-US" sz="2800" dirty="0" smtClean="0"/>
              <a:t>working </a:t>
            </a:r>
            <a:r>
              <a:rPr lang="en-US" sz="2800" dirty="0"/>
              <a:t>as part of a team (e.g. how well did I work as part of a team? how did I handle disagreements</a:t>
            </a:r>
            <a:r>
              <a:rPr lang="en-US" sz="2800" dirty="0" smtClean="0"/>
              <a:t>?)</a:t>
            </a:r>
            <a:r>
              <a:rPr lang="en-GB" sz="2800" dirty="0"/>
              <a:t>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P7.1 </a:t>
            </a:r>
            <a:r>
              <a:rPr lang="en-GB" sz="3800" dirty="0" smtClean="0"/>
              <a:t>– </a:t>
            </a:r>
            <a:r>
              <a:rPr lang="en-GB" sz="3800" dirty="0" smtClean="0"/>
              <a:t>Project Review</a:t>
            </a:r>
            <a:endParaRPr lang="en-GB" sz="3800" b="1" dirty="0" smtClean="0"/>
          </a:p>
        </p:txBody>
      </p:sp>
      <p:sp>
        <p:nvSpPr>
          <p:cNvPr id="2" name="Rectangle 1"/>
          <p:cNvSpPr/>
          <p:nvPr/>
        </p:nvSpPr>
        <p:spPr>
          <a:xfrm>
            <a:off x="208675" y="1052736"/>
            <a:ext cx="8654642" cy="5501506"/>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US" sz="1850" dirty="0" smtClean="0"/>
              <a:t>For </a:t>
            </a:r>
            <a:r>
              <a:rPr lang="en-US" sz="1850" dirty="0"/>
              <a:t>P7.1 </a:t>
            </a:r>
            <a:r>
              <a:rPr lang="en-US" sz="1850" dirty="0" smtClean="0"/>
              <a:t>you need to </a:t>
            </a:r>
            <a:r>
              <a:rPr lang="en-US" sz="1850" dirty="0"/>
              <a:t>review </a:t>
            </a:r>
            <a:r>
              <a:rPr lang="en-US" sz="1850" dirty="0" smtClean="0"/>
              <a:t>your own </a:t>
            </a:r>
            <a:r>
              <a:rPr lang="en-US" sz="1850" dirty="0"/>
              <a:t>performance in supporting the organisation of the </a:t>
            </a:r>
            <a:r>
              <a:rPr lang="en-US" sz="1850" dirty="0" smtClean="0"/>
              <a:t>event</a:t>
            </a:r>
          </a:p>
          <a:p>
            <a:pPr marL="719138" indent="-354013">
              <a:buClr>
                <a:srgbClr val="0070C0"/>
              </a:buClr>
              <a:buSzPct val="68000"/>
              <a:buFont typeface="+mj-lt"/>
              <a:buAutoNum type="arabicPeriod"/>
            </a:pPr>
            <a:r>
              <a:rPr lang="en-US" sz="1850" dirty="0" smtClean="0"/>
              <a:t>To do this, create a report that answers the following:</a:t>
            </a:r>
          </a:p>
          <a:p>
            <a:pPr marL="719138" indent="-354013">
              <a:buClr>
                <a:srgbClr val="0070C0"/>
              </a:buClr>
              <a:buSzPct val="68000"/>
              <a:buFont typeface="+mj-lt"/>
              <a:buAutoNum type="arabicPeriod"/>
            </a:pPr>
            <a:r>
              <a:rPr lang="en-US" sz="1850" dirty="0" smtClean="0"/>
              <a:t>My own project strengths and weaknesses</a:t>
            </a:r>
          </a:p>
          <a:p>
            <a:pPr marL="719138" indent="-354013">
              <a:buClr>
                <a:srgbClr val="0070C0"/>
              </a:buClr>
              <a:buSzPct val="68000"/>
              <a:buFont typeface="+mj-lt"/>
              <a:buAutoNum type="arabicPeriod"/>
            </a:pPr>
            <a:r>
              <a:rPr lang="en-US" sz="1850" dirty="0" smtClean="0"/>
              <a:t>How well did I deal with others e.g. the team and suppliers.</a:t>
            </a:r>
          </a:p>
          <a:p>
            <a:pPr marL="719138" indent="-354013">
              <a:buClr>
                <a:srgbClr val="0070C0"/>
              </a:buClr>
              <a:buSzPct val="68000"/>
              <a:buFont typeface="+mj-lt"/>
              <a:buAutoNum type="arabicPeriod"/>
            </a:pPr>
            <a:r>
              <a:rPr lang="en-US" sz="1850" dirty="0" smtClean="0"/>
              <a:t>My own areas </a:t>
            </a:r>
            <a:r>
              <a:rPr lang="en-US" sz="1850" dirty="0"/>
              <a:t>for development (in line with the Teaching Content for LO6). </a:t>
            </a:r>
            <a:endParaRPr lang="en-US" sz="1850" dirty="0" smtClean="0"/>
          </a:p>
          <a:p>
            <a:pPr marL="719138" indent="-354013">
              <a:buClr>
                <a:srgbClr val="0070C0"/>
              </a:buClr>
              <a:buSzPct val="68000"/>
              <a:buFont typeface="+mj-lt"/>
              <a:buAutoNum type="arabicPeriod"/>
            </a:pPr>
            <a:r>
              <a:rPr lang="en-US" sz="1850" dirty="0" smtClean="0"/>
              <a:t>What </a:t>
            </a:r>
            <a:r>
              <a:rPr lang="en-US" sz="1850" dirty="0"/>
              <a:t>went well </a:t>
            </a:r>
            <a:r>
              <a:rPr lang="en-US" sz="1850" dirty="0" smtClean="0"/>
              <a:t>with the project and the event itself.</a:t>
            </a:r>
          </a:p>
          <a:p>
            <a:pPr marL="719138" indent="-354013">
              <a:buClr>
                <a:srgbClr val="0070C0"/>
              </a:buClr>
              <a:buSzPct val="68000"/>
              <a:buFont typeface="+mj-lt"/>
              <a:buAutoNum type="arabicPeriod"/>
            </a:pPr>
            <a:r>
              <a:rPr lang="en-US" sz="1850" dirty="0" smtClean="0"/>
              <a:t>What </a:t>
            </a:r>
            <a:r>
              <a:rPr lang="en-US" sz="1850" dirty="0"/>
              <a:t>did not go so well, </a:t>
            </a:r>
            <a:endParaRPr lang="en-US" sz="1850" dirty="0" smtClean="0"/>
          </a:p>
          <a:p>
            <a:pPr marL="719138" indent="-354013">
              <a:buClr>
                <a:srgbClr val="0070C0"/>
              </a:buClr>
              <a:buSzPct val="68000"/>
              <a:buFont typeface="+mj-lt"/>
              <a:buAutoNum type="arabicPeriod"/>
            </a:pPr>
            <a:r>
              <a:rPr lang="en-US" sz="1850" dirty="0" smtClean="0"/>
              <a:t>What you </a:t>
            </a:r>
            <a:r>
              <a:rPr lang="en-US" sz="1850" dirty="0"/>
              <a:t>might do differently in the future. </a:t>
            </a:r>
            <a:endParaRPr lang="en-US" sz="1850" dirty="0" smtClean="0"/>
          </a:p>
          <a:p>
            <a:pPr marL="719138" indent="-354013">
              <a:buClr>
                <a:srgbClr val="0070C0"/>
              </a:buClr>
              <a:buSzPct val="68000"/>
              <a:buFont typeface="+mj-lt"/>
              <a:buAutoNum type="arabicPeriod"/>
            </a:pPr>
            <a:r>
              <a:rPr lang="en-US" sz="1850" dirty="0" smtClean="0"/>
              <a:t>Self-assessment - </a:t>
            </a:r>
            <a:r>
              <a:rPr lang="en-US" sz="1850" dirty="0"/>
              <a:t>effectiveness of </a:t>
            </a:r>
            <a:r>
              <a:rPr lang="en-US" sz="1850" dirty="0" smtClean="0"/>
              <a:t>your own </a:t>
            </a:r>
            <a:r>
              <a:rPr lang="en-US" sz="1850" dirty="0"/>
              <a:t>performance, </a:t>
            </a:r>
            <a:endParaRPr lang="en-US" sz="1850" dirty="0" smtClean="0"/>
          </a:p>
          <a:p>
            <a:pPr marL="719138" indent="-354013">
              <a:buClr>
                <a:srgbClr val="0070C0"/>
              </a:buClr>
              <a:buSzPct val="68000"/>
              <a:buFont typeface="+mj-lt"/>
              <a:buAutoNum type="arabicPeriod"/>
            </a:pPr>
            <a:r>
              <a:rPr lang="en-US" sz="1850" dirty="0" smtClean="0"/>
              <a:t>The </a:t>
            </a:r>
            <a:r>
              <a:rPr lang="en-US" sz="1850" dirty="0" smtClean="0"/>
              <a:t>effectiveness </a:t>
            </a:r>
            <a:r>
              <a:rPr lang="en-US" sz="1850" dirty="0"/>
              <a:t>of </a:t>
            </a:r>
            <a:r>
              <a:rPr lang="en-US" sz="1850" dirty="0" smtClean="0"/>
              <a:t>the contingency plan</a:t>
            </a:r>
          </a:p>
          <a:p>
            <a:pPr marL="719138" indent="-354013">
              <a:buClr>
                <a:srgbClr val="0070C0"/>
              </a:buClr>
              <a:buSzPct val="68000"/>
              <a:buFont typeface="+mj-lt"/>
              <a:buAutoNum type="arabicPeriod"/>
            </a:pPr>
            <a:r>
              <a:rPr lang="en-US" sz="1850" dirty="0" smtClean="0"/>
              <a:t>Lessons learnt (tools, team building, organisational skills, dealing with others, conflict resolution)</a:t>
            </a:r>
          </a:p>
          <a:p>
            <a:pPr marL="719138" indent="-354013">
              <a:buClr>
                <a:srgbClr val="0070C0"/>
              </a:buClr>
              <a:buSzPct val="68000"/>
              <a:buFont typeface="+mj-lt"/>
              <a:buAutoNum type="arabicPeriod"/>
            </a:pPr>
            <a:r>
              <a:rPr lang="en-US" sz="1850" dirty="0" smtClean="0"/>
              <a:t>Suggestions for next year’s students when preparing an event</a:t>
            </a:r>
          </a:p>
          <a:p>
            <a:pPr marL="285750" indent="-285750">
              <a:buClr>
                <a:srgbClr val="0070C0"/>
              </a:buClr>
              <a:buSzPct val="68000"/>
              <a:buFont typeface="Arial" panose="020B0604020202020204" pitchFamily="34" charset="0"/>
              <a:buChar char="►"/>
            </a:pPr>
            <a:r>
              <a:rPr lang="en-US" sz="1850" dirty="0" smtClean="0"/>
              <a:t>This report should be personal to you, if you feel things did not go well, say so, the examiner is looking for your own opinions on how difficult it was managing others and setting yourself deadlines and goals.</a:t>
            </a:r>
          </a:p>
          <a:p>
            <a:pPr>
              <a:buClr>
                <a:srgbClr val="0070C0"/>
              </a:buClr>
              <a:buSzPct val="68000"/>
            </a:pPr>
            <a:r>
              <a:rPr lang="en-US" sz="1850" b="1" dirty="0" smtClean="0">
                <a:solidFill>
                  <a:srgbClr val="FF0000"/>
                </a:solidFill>
              </a:rPr>
              <a:t>P7.1 – Task 01 –</a:t>
            </a:r>
            <a:r>
              <a:rPr lang="en-US" sz="1850" dirty="0" smtClean="0">
                <a:solidFill>
                  <a:srgbClr val="FF0000"/>
                </a:solidFill>
              </a:rPr>
              <a:t> Create a self reflective report reviewing your own performance in supporting and organising an event.</a:t>
            </a:r>
            <a:endParaRPr lang="en-US" sz="1850" dirty="0">
              <a:solidFill>
                <a:srgbClr val="FF0000"/>
              </a:solidFill>
            </a:endParaRPr>
          </a:p>
        </p:txBody>
      </p:sp>
    </p:spTree>
    <p:extLst>
      <p:ext uri="{BB962C8B-B14F-4D97-AF65-F5344CB8AC3E}">
        <p14:creationId xmlns:p14="http://schemas.microsoft.com/office/powerpoint/2010/main" val="94365392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P7.2 </a:t>
            </a:r>
            <a:r>
              <a:rPr lang="en-GB" sz="3800" dirty="0" smtClean="0"/>
              <a:t>– </a:t>
            </a:r>
            <a:r>
              <a:rPr lang="en-GB" sz="3800" dirty="0" smtClean="0"/>
              <a:t>Communication Skills Review</a:t>
            </a:r>
            <a:endParaRPr lang="en-GB" sz="3800" b="1" dirty="0" smtClean="0"/>
          </a:p>
        </p:txBody>
      </p:sp>
      <p:sp>
        <p:nvSpPr>
          <p:cNvPr id="2" name="Rectangle 1"/>
          <p:cNvSpPr/>
          <p:nvPr/>
        </p:nvSpPr>
        <p:spPr>
          <a:xfrm>
            <a:off x="208675" y="1052736"/>
            <a:ext cx="8654642" cy="5509200"/>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US" sz="2200" dirty="0" smtClean="0"/>
              <a:t>For P7.2 in your report outline the different </a:t>
            </a:r>
            <a:r>
              <a:rPr lang="en-US" sz="2200" dirty="0"/>
              <a:t>c</a:t>
            </a:r>
            <a:r>
              <a:rPr lang="en-US" sz="2200" dirty="0" smtClean="0"/>
              <a:t>onsiderations </a:t>
            </a:r>
            <a:r>
              <a:rPr lang="en-US" sz="2200" dirty="0"/>
              <a:t>for </a:t>
            </a:r>
            <a:r>
              <a:rPr lang="en-US" sz="2200" dirty="0" smtClean="0"/>
              <a:t>a review of others. For this you need to review your own personal sills developed during the unit. </a:t>
            </a:r>
            <a:r>
              <a:rPr lang="en-US" sz="2200" dirty="0" smtClean="0"/>
              <a:t>Structure your report like this:</a:t>
            </a:r>
            <a:endParaRPr lang="en-US" sz="2200" dirty="0"/>
          </a:p>
          <a:p>
            <a:pPr marL="719138" indent="-371475">
              <a:buFont typeface="Wingdings" panose="05000000000000000000" pitchFamily="2" charset="2"/>
              <a:buChar char="§"/>
            </a:pPr>
            <a:r>
              <a:rPr lang="en-GB" sz="2200" dirty="0" smtClean="0"/>
              <a:t>Communication </a:t>
            </a:r>
            <a:r>
              <a:rPr lang="en-GB" sz="2200" dirty="0"/>
              <a:t>skills </a:t>
            </a:r>
            <a:r>
              <a:rPr lang="en-GB" sz="2200" dirty="0" smtClean="0"/>
              <a:t>– Was I professional in the way I dealt with suppliers and the team</a:t>
            </a:r>
          </a:p>
          <a:p>
            <a:pPr marL="719138" indent="-371475">
              <a:buFont typeface="Wingdings" panose="05000000000000000000" pitchFamily="2" charset="2"/>
              <a:buChar char="§"/>
            </a:pPr>
            <a:r>
              <a:rPr lang="en-GB" sz="2200" dirty="0" smtClean="0"/>
              <a:t>Was the manner of my communications with the team effective</a:t>
            </a:r>
          </a:p>
          <a:p>
            <a:pPr marL="719138" indent="-371475">
              <a:buFont typeface="Wingdings" panose="05000000000000000000" pitchFamily="2" charset="2"/>
              <a:buChar char="§"/>
            </a:pPr>
            <a:r>
              <a:rPr lang="en-GB" sz="2200" dirty="0" smtClean="0"/>
              <a:t>Were the </a:t>
            </a:r>
            <a:r>
              <a:rPr lang="en-GB" sz="2200" dirty="0"/>
              <a:t>communication channels </a:t>
            </a:r>
            <a:r>
              <a:rPr lang="en-GB" sz="2200" dirty="0" smtClean="0"/>
              <a:t>used right for the occasions. </a:t>
            </a:r>
            <a:endParaRPr lang="en-GB" sz="2200" dirty="0"/>
          </a:p>
          <a:p>
            <a:pPr marL="719138" indent="-371475">
              <a:buFont typeface="Wingdings" panose="05000000000000000000" pitchFamily="2" charset="2"/>
              <a:buChar char="§"/>
            </a:pPr>
            <a:r>
              <a:rPr lang="en-GB" sz="2200" dirty="0" smtClean="0"/>
              <a:t>In terms of organisational skills, did I meet deadlines, did I help others meet theirs, did I plan for contingencies.</a:t>
            </a:r>
            <a:endParaRPr lang="en-GB" sz="2200" dirty="0"/>
          </a:p>
          <a:p>
            <a:pPr marL="719138" indent="-371475">
              <a:buFont typeface="Wingdings" panose="05000000000000000000" pitchFamily="2" charset="2"/>
              <a:buChar char="§"/>
            </a:pPr>
            <a:r>
              <a:rPr lang="en-US" sz="2200" dirty="0" smtClean="0"/>
              <a:t>In terms of working </a:t>
            </a:r>
            <a:r>
              <a:rPr lang="en-US" sz="2200" dirty="0"/>
              <a:t>as part of a </a:t>
            </a:r>
            <a:r>
              <a:rPr lang="en-US" sz="2200" dirty="0" smtClean="0"/>
              <a:t>team, </a:t>
            </a:r>
            <a:r>
              <a:rPr lang="en-US" sz="2200" dirty="0"/>
              <a:t>how well did I </a:t>
            </a:r>
            <a:r>
              <a:rPr lang="en-US" sz="2200" dirty="0" smtClean="0"/>
              <a:t>contribute? </a:t>
            </a:r>
          </a:p>
          <a:p>
            <a:pPr marL="719138" indent="-371475">
              <a:buFont typeface="Wingdings" panose="05000000000000000000" pitchFamily="2" charset="2"/>
              <a:buChar char="§"/>
            </a:pPr>
            <a:r>
              <a:rPr lang="en-US" sz="2200" dirty="0" smtClean="0"/>
              <a:t>How </a:t>
            </a:r>
            <a:r>
              <a:rPr lang="en-US" sz="2200" dirty="0" smtClean="0"/>
              <a:t>did </a:t>
            </a:r>
            <a:r>
              <a:rPr lang="en-US" sz="2200" dirty="0"/>
              <a:t>I handle disagreements</a:t>
            </a:r>
            <a:r>
              <a:rPr lang="en-US" sz="2200" dirty="0" smtClean="0"/>
              <a:t>?</a:t>
            </a:r>
            <a:endParaRPr lang="en-GB" sz="2200" dirty="0"/>
          </a:p>
          <a:p>
            <a:r>
              <a:rPr lang="en-US" sz="2200" b="1" dirty="0" smtClean="0">
                <a:solidFill>
                  <a:srgbClr val="FF0000"/>
                </a:solidFill>
              </a:rPr>
              <a:t>P7.2 </a:t>
            </a:r>
            <a:r>
              <a:rPr lang="en-US" sz="2200" b="1" dirty="0">
                <a:solidFill>
                  <a:srgbClr val="FF0000"/>
                </a:solidFill>
              </a:rPr>
              <a:t>– Task </a:t>
            </a:r>
            <a:r>
              <a:rPr lang="en-US" sz="2200" b="1" dirty="0" smtClean="0">
                <a:solidFill>
                  <a:srgbClr val="FF0000"/>
                </a:solidFill>
              </a:rPr>
              <a:t>02 </a:t>
            </a:r>
            <a:r>
              <a:rPr lang="en-US" sz="2200" b="1" dirty="0">
                <a:solidFill>
                  <a:srgbClr val="FF0000"/>
                </a:solidFill>
              </a:rPr>
              <a:t>– </a:t>
            </a:r>
            <a:r>
              <a:rPr lang="en-US" sz="2200" dirty="0">
                <a:solidFill>
                  <a:srgbClr val="FF0000"/>
                </a:solidFill>
              </a:rPr>
              <a:t>Create a self reflective report reviewing your own </a:t>
            </a:r>
            <a:r>
              <a:rPr lang="en-US" sz="2200" dirty="0" smtClean="0">
                <a:solidFill>
                  <a:srgbClr val="FF0000"/>
                </a:solidFill>
              </a:rPr>
              <a:t>personal communication skills throughout the project.</a:t>
            </a:r>
            <a:endParaRPr lang="en-US" sz="2200" dirty="0">
              <a:solidFill>
                <a:srgbClr val="FF0000"/>
              </a:solidFill>
            </a:endParaRPr>
          </a:p>
        </p:txBody>
      </p:sp>
    </p:spTree>
    <p:extLst>
      <p:ext uri="{BB962C8B-B14F-4D97-AF65-F5344CB8AC3E}">
        <p14:creationId xmlns:p14="http://schemas.microsoft.com/office/powerpoint/2010/main" val="297815880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M3.1 – Developing Feedback Skills</a:t>
            </a:r>
            <a:endParaRPr lang="en-GB" sz="3800" b="1" dirty="0" smtClean="0"/>
          </a:p>
        </p:txBody>
      </p:sp>
      <p:sp>
        <p:nvSpPr>
          <p:cNvPr id="2" name="Rectangle 1"/>
          <p:cNvSpPr/>
          <p:nvPr/>
        </p:nvSpPr>
        <p:spPr>
          <a:xfrm>
            <a:off x="208675" y="1052736"/>
            <a:ext cx="8654642" cy="5647700"/>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US" sz="1900" dirty="0"/>
              <a:t>For M3 </a:t>
            </a:r>
            <a:r>
              <a:rPr lang="en-US" sz="1900" dirty="0" smtClean="0"/>
              <a:t>.1, you </a:t>
            </a:r>
            <a:r>
              <a:rPr lang="en-US" sz="1900" dirty="0"/>
              <a:t>should have a face-to-face discussion with a colleague about </a:t>
            </a:r>
            <a:r>
              <a:rPr lang="en-US" sz="1900" dirty="0" smtClean="0"/>
              <a:t>your </a:t>
            </a:r>
            <a:r>
              <a:rPr lang="en-US" sz="1900" dirty="0"/>
              <a:t>own self-assessment, to confirm areas for improvement and to evidence that </a:t>
            </a:r>
            <a:r>
              <a:rPr lang="en-US" sz="1900" dirty="0" smtClean="0"/>
              <a:t>you </a:t>
            </a:r>
            <a:r>
              <a:rPr lang="en-US" sz="1900" dirty="0"/>
              <a:t>can employ those face-to-face and feedback acceptance skills first developed in the communications unit, in a different context. </a:t>
            </a:r>
            <a:endParaRPr lang="en-US" sz="1900" dirty="0" smtClean="0"/>
          </a:p>
          <a:p>
            <a:pPr marL="354013" indent="-354013">
              <a:buClr>
                <a:srgbClr val="0070C0"/>
              </a:buClr>
              <a:buSzPct val="68000"/>
              <a:buFont typeface="Arial" panose="020B0604020202020204" pitchFamily="34" charset="0"/>
              <a:buChar char="►"/>
            </a:pPr>
            <a:r>
              <a:rPr lang="en-US" sz="1900" dirty="0" smtClean="0"/>
              <a:t>Evidence </a:t>
            </a:r>
            <a:r>
              <a:rPr lang="en-US" sz="1900" dirty="0"/>
              <a:t>for this criterion should include records of the conversation (e.g. video evidence, notes etc</a:t>
            </a:r>
            <a:r>
              <a:rPr lang="en-US" sz="1900" dirty="0" smtClean="0"/>
              <a:t>.).</a:t>
            </a:r>
          </a:p>
          <a:p>
            <a:pPr marL="354013" indent="-354013">
              <a:buClr>
                <a:srgbClr val="0070C0"/>
              </a:buClr>
              <a:buSzPct val="68000"/>
              <a:buFont typeface="Arial" panose="020B0604020202020204" pitchFamily="34" charset="0"/>
              <a:buChar char="►"/>
            </a:pPr>
            <a:r>
              <a:rPr lang="en-US" sz="1900" dirty="0" smtClean="0"/>
              <a:t>In this discussion, which should be with a member of the team used for this project, you need to prepare the same level of questions as P7.1 and P7.2 and be prepared to discuss your given answers to these as a verbal presentation.</a:t>
            </a:r>
          </a:p>
          <a:p>
            <a:pPr marL="354013" indent="-354013">
              <a:buClr>
                <a:srgbClr val="0070C0"/>
              </a:buClr>
              <a:buSzPct val="68000"/>
              <a:buFont typeface="Arial" panose="020B0604020202020204" pitchFamily="34" charset="0"/>
              <a:buChar char="►"/>
            </a:pPr>
            <a:r>
              <a:rPr lang="en-US" sz="1900" dirty="0" smtClean="0"/>
              <a:t>You need to be prepared for additional questions being asked and consider in light of the project how to answer them positively and professionally.</a:t>
            </a:r>
          </a:p>
          <a:p>
            <a:pPr marL="354013" indent="-354013">
              <a:buClr>
                <a:srgbClr val="0070C0"/>
              </a:buClr>
              <a:buSzPct val="68000"/>
              <a:buFont typeface="Arial" panose="020B0604020202020204" pitchFamily="34" charset="0"/>
              <a:buChar char="►"/>
            </a:pPr>
            <a:r>
              <a:rPr lang="en-US" sz="1900" dirty="0" smtClean="0"/>
              <a:t>You should also be prepared to give the same level of review to one of your own team members, participate in their discussion and ask questions. Your grade will be base don your ability to discuss, time and answer questions as well as the ability to generate a professional, courteous and mannered interview.</a:t>
            </a:r>
          </a:p>
          <a:p>
            <a:pPr>
              <a:buClr>
                <a:srgbClr val="0070C0"/>
              </a:buClr>
              <a:buSzPct val="68000"/>
            </a:pPr>
            <a:r>
              <a:rPr lang="en-US" sz="1900" b="1" dirty="0" smtClean="0">
                <a:solidFill>
                  <a:srgbClr val="FF0000"/>
                </a:solidFill>
              </a:rPr>
              <a:t>M3.1 – Task 03 - </a:t>
            </a:r>
            <a:r>
              <a:rPr lang="en-US" sz="1900" dirty="0" smtClean="0">
                <a:solidFill>
                  <a:srgbClr val="FF0000"/>
                </a:solidFill>
              </a:rPr>
              <a:t>Discuss your project and project review with a colleague or team member, explain and answer questions given.</a:t>
            </a:r>
            <a:endParaRPr lang="en-US" sz="1900" dirty="0">
              <a:solidFill>
                <a:srgbClr val="FF0000"/>
              </a:solidFill>
            </a:endParaRPr>
          </a:p>
        </p:txBody>
      </p:sp>
    </p:spTree>
    <p:extLst>
      <p:ext uri="{BB962C8B-B14F-4D97-AF65-F5344CB8AC3E}">
        <p14:creationId xmlns:p14="http://schemas.microsoft.com/office/powerpoint/2010/main" val="177410152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401479"/>
          </a:xfrm>
          <a:prstGeom prst="rect">
            <a:avLst/>
          </a:prstGeom>
        </p:spPr>
        <p:txBody>
          <a:bodyPr wrap="square">
            <a:spAutoFit/>
          </a:bodyPr>
          <a:lstStyle/>
          <a:p>
            <a:pPr>
              <a:buClr>
                <a:srgbClr val="7030A0"/>
              </a:buClr>
              <a:buSzPct val="68000"/>
            </a:pPr>
            <a:r>
              <a:rPr lang="en-US" sz="3450" b="1" dirty="0">
                <a:solidFill>
                  <a:srgbClr val="FF0000"/>
                </a:solidFill>
              </a:rPr>
              <a:t>P7.1 – Task 01 –</a:t>
            </a:r>
            <a:r>
              <a:rPr lang="en-US" sz="3450" dirty="0">
                <a:solidFill>
                  <a:srgbClr val="FF0000"/>
                </a:solidFill>
              </a:rPr>
              <a:t> Create a self reflective report reviewing your own performance in supporting and organising an event.</a:t>
            </a:r>
          </a:p>
          <a:p>
            <a:pPr>
              <a:buClr>
                <a:srgbClr val="7030A0"/>
              </a:buClr>
              <a:buSzPct val="68000"/>
            </a:pPr>
            <a:r>
              <a:rPr lang="en-US" sz="3450" b="1" dirty="0" smtClean="0">
                <a:solidFill>
                  <a:srgbClr val="FF0000"/>
                </a:solidFill>
              </a:rPr>
              <a:t>P7.2 </a:t>
            </a:r>
            <a:r>
              <a:rPr lang="en-US" sz="3450" b="1" dirty="0">
                <a:solidFill>
                  <a:srgbClr val="FF0000"/>
                </a:solidFill>
              </a:rPr>
              <a:t>– Task 02 – </a:t>
            </a:r>
            <a:r>
              <a:rPr lang="en-US" sz="3450" dirty="0">
                <a:solidFill>
                  <a:srgbClr val="FF0000"/>
                </a:solidFill>
              </a:rPr>
              <a:t>Create a self reflective report reviewing your own personal communication skills throughout the project</a:t>
            </a:r>
            <a:r>
              <a:rPr lang="en-US" sz="3450" dirty="0" smtClean="0">
                <a:solidFill>
                  <a:srgbClr val="FF0000"/>
                </a:solidFill>
              </a:rPr>
              <a:t>.</a:t>
            </a:r>
          </a:p>
          <a:p>
            <a:pPr>
              <a:buClr>
                <a:srgbClr val="7030A0"/>
              </a:buClr>
              <a:buSzPct val="68000"/>
            </a:pPr>
            <a:r>
              <a:rPr lang="en-US" sz="3450" b="1" dirty="0">
                <a:solidFill>
                  <a:srgbClr val="FF0000"/>
                </a:solidFill>
              </a:rPr>
              <a:t>M3.1 – Task 03 - </a:t>
            </a:r>
            <a:r>
              <a:rPr lang="en-US" sz="3450" dirty="0">
                <a:solidFill>
                  <a:srgbClr val="FF0000"/>
                </a:solidFill>
              </a:rPr>
              <a:t>Discuss your project and project review with a colleague or team member, explain and answer questions </a:t>
            </a:r>
            <a:r>
              <a:rPr lang="en-US" sz="3450" dirty="0" smtClean="0">
                <a:solidFill>
                  <a:srgbClr val="FF0000"/>
                </a:solidFill>
              </a:rPr>
              <a:t>given</a:t>
            </a:r>
            <a:r>
              <a:rPr lang="en-US" sz="3450" dirty="0">
                <a:solidFill>
                  <a:srgbClr val="FF0000"/>
                </a:solidFill>
              </a:rPr>
              <a:t>.</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LO6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www.w3.org/XML/1998/namespac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73784</TotalTime>
  <Words>1379</Words>
  <Application>Microsoft Office PowerPoint</Application>
  <PresentationFormat>On-screen Show (4:3)</PresentationFormat>
  <Paragraphs>99</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Assignment Scenario</vt:lpstr>
      <vt:lpstr>P7 – Organisation Event Resources</vt:lpstr>
      <vt:lpstr>P7.1 – Project Review</vt:lpstr>
      <vt:lpstr>P7.2 – Communication Skills Review</vt:lpstr>
      <vt:lpstr>M3.1 – Developing Feedback Skills</vt:lpstr>
      <vt:lpstr>LO6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2028</cp:revision>
  <cp:lastPrinted>2014-01-22T18:25:48Z</cp:lastPrinted>
  <dcterms:created xsi:type="dcterms:W3CDTF">2008-03-12T11:01:44Z</dcterms:created>
  <dcterms:modified xsi:type="dcterms:W3CDTF">2018-07-18T16:23:50Z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